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adjipap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028971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SENEGAL’S NATIONAL FAMILY  SAFETY SCHOLARSHIPS PROGRAM: ANALYTICAL  AND ORGANISATIONAL RESOURCES AND EFFECTS ON POVERTY ALLEVIATION?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6986614" cy="1752600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El Hadji Papa Abdourahim SY </a:t>
            </a: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Sociologue, spécialiste  Social Protection &amp; </a:t>
            </a:r>
            <a:r>
              <a:rPr lang="fr-FR" sz="2400" b="1" dirty="0" err="1" smtClean="0">
                <a:solidFill>
                  <a:schemeClr val="tx1"/>
                </a:solidFill>
              </a:rPr>
              <a:t>Health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Mail: </a:t>
            </a:r>
            <a:r>
              <a:rPr lang="fr-FR" sz="2400" dirty="0" smtClean="0">
                <a:hlinkClick r:id="rId2"/>
              </a:rPr>
              <a:t>aladjipapa@gmail.com</a:t>
            </a:r>
            <a:r>
              <a:rPr lang="fr-FR" sz="2400" dirty="0" smtClean="0"/>
              <a:t>   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PLAN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I. </a:t>
            </a:r>
            <a:r>
              <a:rPr lang="fr-FR" dirty="0" err="1" smtClean="0"/>
              <a:t>Senegal’s</a:t>
            </a:r>
            <a:r>
              <a:rPr lang="fr-FR" dirty="0" smtClean="0"/>
              <a:t> </a:t>
            </a:r>
            <a:r>
              <a:rPr lang="fr-FR" dirty="0" err="1" smtClean="0"/>
              <a:t>Economic</a:t>
            </a:r>
            <a:r>
              <a:rPr lang="fr-FR" dirty="0" smtClean="0"/>
              <a:t> and Social </a:t>
            </a:r>
            <a:r>
              <a:rPr lang="fr-FR" dirty="0" err="1" smtClean="0"/>
              <a:t>context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II. </a:t>
            </a:r>
            <a:r>
              <a:rPr lang="fr-FR" dirty="0" smtClean="0"/>
              <a:t>Evaluation of the </a:t>
            </a:r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 err="1" smtClean="0"/>
              <a:t>managment</a:t>
            </a:r>
            <a:r>
              <a:rPr lang="fr-FR" dirty="0" smtClean="0"/>
              <a:t> system(RMS) and </a:t>
            </a:r>
            <a:r>
              <a:rPr lang="fr-FR" dirty="0" err="1" smtClean="0"/>
              <a:t>emergence</a:t>
            </a:r>
            <a:r>
              <a:rPr lang="fr-FR" dirty="0" smtClean="0"/>
              <a:t> of the national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 </a:t>
            </a:r>
            <a:r>
              <a:rPr lang="fr-FR" dirty="0" err="1" smtClean="0"/>
              <a:t>scholarship</a:t>
            </a:r>
            <a:r>
              <a:rPr lang="fr-FR" dirty="0" smtClean="0"/>
              <a:t> program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III. EFFECTS ON …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III.1 …POVERTY ALLEVIATION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III.2. …AND SOCIAL INDICATOR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Economic</a:t>
            </a:r>
            <a:r>
              <a:rPr lang="fr-FR" dirty="0" smtClean="0">
                <a:solidFill>
                  <a:srgbClr val="FF0000"/>
                </a:solidFill>
              </a:rPr>
              <a:t> and Social </a:t>
            </a:r>
            <a:r>
              <a:rPr lang="fr-FR" dirty="0" err="1" smtClean="0">
                <a:solidFill>
                  <a:srgbClr val="FF0000"/>
                </a:solidFill>
              </a:rPr>
              <a:t>Context</a:t>
            </a:r>
            <a:r>
              <a:rPr lang="fr-FR" dirty="0" smtClean="0">
                <a:solidFill>
                  <a:srgbClr val="FF0000"/>
                </a:solidFill>
              </a:rPr>
              <a:t> of </a:t>
            </a:r>
            <a:r>
              <a:rPr lang="fr-FR" dirty="0" err="1" smtClean="0">
                <a:solidFill>
                  <a:srgbClr val="FF0000"/>
                </a:solidFill>
              </a:rPr>
              <a:t>Senegal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Extroverted</a:t>
            </a:r>
            <a:r>
              <a:rPr lang="fr-FR" dirty="0" smtClean="0"/>
              <a:t>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endParaRPr lang="fr-FR" dirty="0" smtClean="0"/>
          </a:p>
          <a:p>
            <a:pPr algn="just"/>
            <a:r>
              <a:rPr lang="fr-FR" dirty="0" smtClean="0"/>
              <a:t>Monocultural and non productive agriculture</a:t>
            </a:r>
          </a:p>
          <a:p>
            <a:pPr algn="just"/>
            <a:r>
              <a:rPr lang="fr-FR" dirty="0" err="1" smtClean="0"/>
              <a:t>Tertiarization</a:t>
            </a:r>
            <a:r>
              <a:rPr lang="fr-FR" dirty="0" smtClean="0"/>
              <a:t> of the </a:t>
            </a:r>
            <a:r>
              <a:rPr lang="fr-FR" dirty="0" err="1" smtClean="0"/>
              <a:t>economy</a:t>
            </a:r>
            <a:r>
              <a:rPr lang="fr-FR" dirty="0" smtClean="0"/>
              <a:t> vs concentration of </a:t>
            </a:r>
            <a:r>
              <a:rPr lang="fr-FR" dirty="0" err="1" smtClean="0"/>
              <a:t>workforce</a:t>
            </a:r>
            <a:r>
              <a:rPr lang="fr-FR" dirty="0" smtClean="0"/>
              <a:t> in the </a:t>
            </a:r>
            <a:r>
              <a:rPr lang="fr-FR" dirty="0" err="1" smtClean="0"/>
              <a:t>primary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</a:p>
          <a:p>
            <a:pPr algn="just"/>
            <a:r>
              <a:rPr lang="fr-FR" dirty="0" err="1" smtClean="0"/>
              <a:t>Withdrawal</a:t>
            </a:r>
            <a:r>
              <a:rPr lang="fr-FR" dirty="0" smtClean="0"/>
              <a:t> of the state </a:t>
            </a:r>
            <a:r>
              <a:rPr lang="fr-FR" dirty="0" err="1" smtClean="0"/>
              <a:t>from</a:t>
            </a:r>
            <a:r>
              <a:rPr lang="fr-FR" dirty="0" smtClean="0"/>
              <a:t> the social </a:t>
            </a:r>
            <a:r>
              <a:rPr lang="fr-FR" dirty="0" err="1" smtClean="0"/>
              <a:t>sectors</a:t>
            </a:r>
            <a:endParaRPr lang="fr-FR" dirty="0" smtClean="0"/>
          </a:p>
          <a:p>
            <a:pPr algn="just"/>
            <a:r>
              <a:rPr lang="fr-FR" sz="4000" dirty="0" err="1" smtClean="0">
                <a:solidFill>
                  <a:srgbClr val="FF0000"/>
                </a:solidFill>
              </a:rPr>
              <a:t>Outcomes</a:t>
            </a:r>
            <a:r>
              <a:rPr lang="fr-FR" sz="4000" dirty="0" smtClean="0">
                <a:solidFill>
                  <a:srgbClr val="FF0000"/>
                </a:solidFill>
              </a:rPr>
              <a:t>: </a:t>
            </a:r>
          </a:p>
          <a:p>
            <a:pPr algn="just"/>
            <a:r>
              <a:rPr lang="fr-FR" sz="4000" dirty="0" err="1" smtClean="0">
                <a:solidFill>
                  <a:srgbClr val="FF0000"/>
                </a:solidFill>
              </a:rPr>
              <a:t>according</a:t>
            </a:r>
            <a:r>
              <a:rPr lang="fr-FR" sz="4000" dirty="0" smtClean="0">
                <a:solidFill>
                  <a:srgbClr val="FF0000"/>
                </a:solidFill>
              </a:rPr>
              <a:t> to ANSD, the </a:t>
            </a:r>
            <a:r>
              <a:rPr lang="fr-FR" sz="4000" dirty="0" err="1" smtClean="0">
                <a:solidFill>
                  <a:srgbClr val="FF0000"/>
                </a:solidFill>
              </a:rPr>
              <a:t>prevalence</a:t>
            </a:r>
            <a:r>
              <a:rPr lang="fr-FR" sz="4000" dirty="0" smtClean="0">
                <a:solidFill>
                  <a:srgbClr val="FF0000"/>
                </a:solidFill>
              </a:rPr>
              <a:t> rate of </a:t>
            </a:r>
            <a:r>
              <a:rPr lang="fr-FR" sz="4000" dirty="0" err="1" smtClean="0">
                <a:solidFill>
                  <a:srgbClr val="FF0000"/>
                </a:solidFill>
              </a:rPr>
              <a:t>poverty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</a:rPr>
              <a:t>is</a:t>
            </a:r>
            <a:r>
              <a:rPr lang="fr-FR" sz="4000" dirty="0" smtClean="0">
                <a:solidFill>
                  <a:srgbClr val="FF0000"/>
                </a:solidFill>
              </a:rPr>
              <a:t> 46% </a:t>
            </a:r>
          </a:p>
          <a:p>
            <a:pPr algn="just"/>
            <a:endParaRPr lang="fr-FR" sz="40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RMS : types of </a:t>
            </a:r>
            <a:r>
              <a:rPr lang="fr-FR" dirty="0" err="1" smtClean="0"/>
              <a:t>risks</a:t>
            </a:r>
            <a:r>
              <a:rPr lang="fr-FR" dirty="0" smtClean="0"/>
              <a:t> et </a:t>
            </a:r>
            <a:r>
              <a:rPr lang="fr-FR" dirty="0" err="1" smtClean="0"/>
              <a:t>responses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42985"/>
            <a:ext cx="4040188" cy="642942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Types of social </a:t>
            </a:r>
            <a:r>
              <a:rPr lang="fr-FR" dirty="0" err="1" smtClean="0">
                <a:solidFill>
                  <a:srgbClr val="FF0000"/>
                </a:solidFill>
              </a:rPr>
              <a:t>risks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268799"/>
          </a:xfrm>
        </p:spPr>
        <p:txBody>
          <a:bodyPr>
            <a:normAutofit fontScale="92500"/>
          </a:bodyPr>
          <a:lstStyle/>
          <a:p>
            <a:pPr algn="just"/>
            <a:r>
              <a:rPr lang="fr-FR" sz="2800" b="1" dirty="0" err="1" smtClean="0"/>
              <a:t>Idiosyncratic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risks</a:t>
            </a:r>
            <a:r>
              <a:rPr lang="fr-FR" sz="2800" b="1" dirty="0" smtClean="0"/>
              <a:t>: </a:t>
            </a:r>
            <a:r>
              <a:rPr lang="fr-FR" sz="2800" dirty="0" smtClean="0"/>
              <a:t>(</a:t>
            </a:r>
            <a:r>
              <a:rPr lang="fr-FR" sz="2800" dirty="0" err="1" smtClean="0"/>
              <a:t>death</a:t>
            </a:r>
            <a:r>
              <a:rPr lang="fr-FR" sz="2800" dirty="0" smtClean="0"/>
              <a:t>, handicap, </a:t>
            </a:r>
            <a:r>
              <a:rPr lang="fr-FR" sz="2800" dirty="0" err="1" smtClean="0"/>
              <a:t>loss</a:t>
            </a:r>
            <a:r>
              <a:rPr lang="fr-FR" sz="2800" dirty="0" smtClean="0"/>
              <a:t> of </a:t>
            </a:r>
            <a:r>
              <a:rPr lang="fr-FR" sz="2800" dirty="0" err="1" smtClean="0"/>
              <a:t>incom</a:t>
            </a:r>
            <a:r>
              <a:rPr lang="fr-FR" sz="2800" dirty="0" smtClean="0"/>
              <a:t>)</a:t>
            </a:r>
          </a:p>
          <a:p>
            <a:pPr algn="just"/>
            <a:r>
              <a:rPr lang="fr-FR" sz="2800" b="1" dirty="0" err="1" smtClean="0"/>
              <a:t>Economic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vagaries</a:t>
            </a:r>
            <a:r>
              <a:rPr lang="fr-FR" sz="2800" b="1" dirty="0" smtClean="0"/>
              <a:t>: </a:t>
            </a:r>
            <a:r>
              <a:rPr lang="fr-FR" sz="2800" b="1" dirty="0" err="1" smtClean="0"/>
              <a:t>rising</a:t>
            </a:r>
            <a:r>
              <a:rPr lang="fr-FR" sz="2800" b="1" dirty="0" smtClean="0"/>
              <a:t> world </a:t>
            </a:r>
            <a:r>
              <a:rPr lang="fr-FR" sz="2800" b="1" dirty="0" err="1" smtClean="0"/>
              <a:t>price</a:t>
            </a:r>
            <a:r>
              <a:rPr lang="fr-FR" sz="2800" b="1" dirty="0" smtClean="0"/>
              <a:t> of </a:t>
            </a:r>
            <a:r>
              <a:rPr lang="fr-FR" sz="2800" dirty="0" err="1" smtClean="0"/>
              <a:t>commodities</a:t>
            </a:r>
            <a:r>
              <a:rPr lang="fr-FR" sz="2800" dirty="0" smtClean="0"/>
              <a:t> of </a:t>
            </a:r>
            <a:r>
              <a:rPr lang="fr-FR" sz="2800" dirty="0" err="1" smtClean="0"/>
              <a:t>primary</a:t>
            </a:r>
            <a:r>
              <a:rPr lang="fr-FR" sz="2800" dirty="0" smtClean="0"/>
              <a:t> </a:t>
            </a:r>
            <a:r>
              <a:rPr lang="fr-FR" sz="2800" dirty="0" err="1" smtClean="0"/>
              <a:t>need</a:t>
            </a:r>
            <a:r>
              <a:rPr lang="fr-FR" sz="2800" dirty="0" smtClean="0"/>
              <a:t> ( </a:t>
            </a:r>
            <a:r>
              <a:rPr lang="fr-FR" sz="2800" dirty="0" err="1" smtClean="0"/>
              <a:t>rice</a:t>
            </a:r>
            <a:r>
              <a:rPr lang="fr-FR" sz="2800" dirty="0" smtClean="0"/>
              <a:t>, </a:t>
            </a:r>
            <a:r>
              <a:rPr lang="fr-FR" sz="2800" dirty="0" err="1" smtClean="0"/>
              <a:t>wheat</a:t>
            </a:r>
            <a:r>
              <a:rPr lang="fr-FR" sz="2800" dirty="0" smtClean="0"/>
              <a:t>, </a:t>
            </a:r>
            <a:r>
              <a:rPr lang="fr-FR" sz="2800" dirty="0" err="1" smtClean="0"/>
              <a:t>gas</a:t>
            </a:r>
            <a:r>
              <a:rPr lang="fr-FR" sz="2800" dirty="0" smtClean="0"/>
              <a:t> </a:t>
            </a:r>
            <a:r>
              <a:rPr lang="fr-FR" sz="2800" dirty="0" err="1" smtClean="0"/>
              <a:t>oil</a:t>
            </a:r>
            <a:r>
              <a:rPr lang="fr-FR" sz="2800" dirty="0" smtClean="0"/>
              <a:t>)</a:t>
            </a:r>
          </a:p>
          <a:p>
            <a:pPr algn="just"/>
            <a:r>
              <a:rPr lang="fr-FR" sz="2800" b="1" dirty="0" err="1" smtClean="0"/>
              <a:t>Climate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risks</a:t>
            </a:r>
            <a:r>
              <a:rPr lang="fr-FR" sz="2800" b="1" dirty="0" smtClean="0"/>
              <a:t>:  </a:t>
            </a:r>
            <a:r>
              <a:rPr lang="fr-FR" sz="2800" dirty="0" err="1" smtClean="0"/>
              <a:t>falling</a:t>
            </a:r>
            <a:r>
              <a:rPr lang="fr-FR" sz="2800" dirty="0" smtClean="0"/>
              <a:t> </a:t>
            </a:r>
            <a:r>
              <a:rPr lang="fr-FR" sz="2800" dirty="0" err="1" smtClean="0"/>
              <a:t>rainfall</a:t>
            </a:r>
            <a:r>
              <a:rPr lang="fr-FR" sz="2800" dirty="0" smtClean="0"/>
              <a:t>, </a:t>
            </a:r>
            <a:r>
              <a:rPr lang="fr-FR" sz="2800" dirty="0" err="1" smtClean="0"/>
              <a:t>drought</a:t>
            </a:r>
            <a:r>
              <a:rPr lang="fr-FR" sz="2800" dirty="0" smtClean="0"/>
              <a:t> black </a:t>
            </a:r>
            <a:r>
              <a:rPr lang="fr-FR" sz="2800" dirty="0" err="1" smtClean="0"/>
              <a:t>tide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142985"/>
            <a:ext cx="4041775" cy="71438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types of </a:t>
            </a:r>
            <a:r>
              <a:rPr lang="fr-FR" dirty="0" err="1" smtClean="0">
                <a:solidFill>
                  <a:srgbClr val="FF0000"/>
                </a:solidFill>
              </a:rPr>
              <a:t>traditional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sectoral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responses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4268799"/>
          </a:xfrm>
        </p:spPr>
        <p:txBody>
          <a:bodyPr>
            <a:normAutofit/>
          </a:bodyPr>
          <a:lstStyle/>
          <a:p>
            <a:pPr algn="just"/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scholarship</a:t>
            </a:r>
            <a:r>
              <a:rPr lang="fr-FR" dirty="0" smtClean="0"/>
              <a:t>,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canteens</a:t>
            </a:r>
            <a:r>
              <a:rPr lang="fr-FR" dirty="0" smtClean="0"/>
              <a:t>, cash voucher, cash transfer </a:t>
            </a:r>
          </a:p>
          <a:p>
            <a:pPr algn="just"/>
            <a:r>
              <a:rPr lang="fr-FR" dirty="0" smtClean="0"/>
              <a:t>General subsidies to the </a:t>
            </a:r>
            <a:r>
              <a:rPr lang="fr-FR" dirty="0" err="1" smtClean="0"/>
              <a:t>economy</a:t>
            </a:r>
            <a:r>
              <a:rPr lang="fr-FR" dirty="0" smtClean="0"/>
              <a:t> ( </a:t>
            </a:r>
            <a:r>
              <a:rPr lang="fr-FR" dirty="0" err="1" smtClean="0"/>
              <a:t>rice</a:t>
            </a:r>
            <a:r>
              <a:rPr lang="fr-FR" dirty="0" smtClean="0"/>
              <a:t>, </a:t>
            </a:r>
            <a:r>
              <a:rPr lang="fr-FR" dirty="0" err="1" smtClean="0"/>
              <a:t>milk</a:t>
            </a:r>
            <a:r>
              <a:rPr lang="fr-FR" dirty="0" smtClean="0"/>
              <a:t>, </a:t>
            </a:r>
            <a:r>
              <a:rPr lang="fr-FR" dirty="0" err="1" smtClean="0"/>
              <a:t>wheat</a:t>
            </a:r>
            <a:r>
              <a:rPr lang="fr-FR" dirty="0" smtClean="0"/>
              <a:t>, </a:t>
            </a:r>
            <a:r>
              <a:rPr lang="fr-FR" dirty="0" err="1" smtClean="0"/>
              <a:t>electricity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Agricultural subsidies: </a:t>
            </a:r>
            <a:r>
              <a:rPr lang="fr-FR" dirty="0" err="1" smtClean="0"/>
              <a:t>seeds</a:t>
            </a:r>
            <a:r>
              <a:rPr lang="fr-FR" dirty="0" smtClean="0"/>
              <a:t>, pesticides, fixing the </a:t>
            </a:r>
            <a:r>
              <a:rPr lang="fr-FR" dirty="0" err="1" smtClean="0"/>
              <a:t>price</a:t>
            </a:r>
            <a:r>
              <a:rPr lang="fr-FR" dirty="0" smtClean="0"/>
              <a:t> to the </a:t>
            </a:r>
            <a:r>
              <a:rPr lang="fr-FR" dirty="0" err="1" smtClean="0"/>
              <a:t>peanut</a:t>
            </a:r>
            <a:r>
              <a:rPr lang="fr-FR" dirty="0" smtClean="0"/>
              <a:t> </a:t>
            </a:r>
            <a:r>
              <a:rPr lang="fr-FR" dirty="0" err="1" smtClean="0"/>
              <a:t>producer</a:t>
            </a:r>
            <a:r>
              <a:rPr lang="fr-FR" dirty="0" smtClean="0"/>
              <a:t> by </a:t>
            </a:r>
            <a:r>
              <a:rPr lang="fr-FR" dirty="0" err="1" smtClean="0"/>
              <a:t>Government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Evaluation du SMR par la BM &amp; Naissance des BSF en 2013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Conclusions de l’évaluation par la BM du SMR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</a:rPr>
              <a:t>Bad </a:t>
            </a:r>
            <a:r>
              <a:rPr lang="fr-FR" dirty="0" err="1" smtClean="0">
                <a:solidFill>
                  <a:srgbClr val="FF0000"/>
                </a:solidFill>
              </a:rPr>
              <a:t>governance</a:t>
            </a:r>
            <a:endParaRPr lang="fr-FR" dirty="0" smtClean="0"/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Inefficient of subsidies to the </a:t>
            </a:r>
            <a:r>
              <a:rPr lang="fr-FR" dirty="0" err="1" smtClean="0">
                <a:solidFill>
                  <a:srgbClr val="FF0000"/>
                </a:solidFill>
              </a:rPr>
              <a:t>economy</a:t>
            </a:r>
            <a:endParaRPr lang="fr-FR" dirty="0" smtClean="0"/>
          </a:p>
          <a:p>
            <a:pPr algn="just"/>
            <a:r>
              <a:rPr lang="fr-FR" dirty="0" err="1" smtClean="0"/>
              <a:t>Inaccurate</a:t>
            </a:r>
            <a:r>
              <a:rPr lang="fr-FR" dirty="0" smtClean="0"/>
              <a:t> </a:t>
            </a:r>
            <a:r>
              <a:rPr lang="fr-FR" dirty="0" err="1" smtClean="0"/>
              <a:t>targeting</a:t>
            </a:r>
            <a:r>
              <a:rPr lang="fr-FR" dirty="0" smtClean="0"/>
              <a:t> type: </a:t>
            </a:r>
            <a:r>
              <a:rPr lang="fr-FR" dirty="0" err="1" smtClean="0"/>
              <a:t>geographical</a:t>
            </a:r>
            <a:r>
              <a:rPr lang="fr-FR" dirty="0" smtClean="0"/>
              <a:t>, </a:t>
            </a:r>
            <a:r>
              <a:rPr lang="fr-FR" dirty="0" err="1" smtClean="0"/>
              <a:t>communautary</a:t>
            </a:r>
            <a:r>
              <a:rPr lang="fr-FR" dirty="0" smtClean="0"/>
              <a:t> </a:t>
            </a:r>
            <a:r>
              <a:rPr lang="fr-FR" dirty="0" err="1" smtClean="0"/>
              <a:t>targeting</a:t>
            </a:r>
            <a:r>
              <a:rPr lang="fr-FR" dirty="0" smtClean="0"/>
              <a:t>, self-</a:t>
            </a:r>
            <a:r>
              <a:rPr lang="fr-FR" dirty="0" err="1" smtClean="0"/>
              <a:t>targeting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Fondation du PNBSF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The world </a:t>
            </a:r>
            <a:r>
              <a:rPr lang="fr-FR" dirty="0" err="1" smtClean="0"/>
              <a:t>bank’s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assistance </a:t>
            </a:r>
            <a:r>
              <a:rPr lang="fr-FR" dirty="0" err="1" smtClean="0"/>
              <a:t>programeorganizes</a:t>
            </a:r>
            <a:r>
              <a:rPr lang="fr-FR" dirty="0" smtClean="0"/>
              <a:t> training </a:t>
            </a:r>
            <a:r>
              <a:rPr lang="fr-FR" dirty="0" err="1" smtClean="0"/>
              <a:t>just</a:t>
            </a:r>
            <a:r>
              <a:rPr lang="fr-FR" dirty="0" smtClean="0"/>
              <a:t>-</a:t>
            </a:r>
            <a:r>
              <a:rPr lang="fr-FR" dirty="0" err="1" smtClean="0"/>
              <a:t>in-time</a:t>
            </a:r>
            <a:r>
              <a:rPr lang="fr-FR" dirty="0" smtClean="0"/>
              <a:t> for </a:t>
            </a:r>
            <a:r>
              <a:rPr lang="fr-FR" dirty="0" err="1" smtClean="0"/>
              <a:t>ministerial</a:t>
            </a:r>
            <a:r>
              <a:rPr lang="fr-FR" dirty="0" smtClean="0"/>
              <a:t> services, </a:t>
            </a:r>
            <a:endParaRPr lang="fr-FR" dirty="0" smtClean="0">
              <a:solidFill>
                <a:srgbClr val="FF0000"/>
              </a:solidFill>
            </a:endParaRPr>
          </a:p>
          <a:p>
            <a:pPr algn="just"/>
            <a:r>
              <a:rPr lang="fr-FR" dirty="0" err="1" smtClean="0"/>
              <a:t>Presidential</a:t>
            </a:r>
            <a:r>
              <a:rPr lang="fr-FR" dirty="0" smtClean="0"/>
              <a:t> </a:t>
            </a:r>
            <a:r>
              <a:rPr lang="fr-FR" dirty="0" err="1" smtClean="0"/>
              <a:t>Decree</a:t>
            </a:r>
            <a:r>
              <a:rPr lang="fr-FR" dirty="0" smtClean="0"/>
              <a:t> </a:t>
            </a:r>
            <a:r>
              <a:rPr lang="fr-FR" dirty="0" err="1" smtClean="0"/>
              <a:t>creating</a:t>
            </a:r>
            <a:r>
              <a:rPr lang="fr-FR" dirty="0" smtClean="0"/>
              <a:t> the General </a:t>
            </a:r>
            <a:r>
              <a:rPr lang="fr-FR" dirty="0" err="1" smtClean="0"/>
              <a:t>Delegation</a:t>
            </a:r>
            <a:r>
              <a:rPr lang="fr-FR" dirty="0" smtClean="0"/>
              <a:t> for Social Protection and National </a:t>
            </a:r>
            <a:r>
              <a:rPr lang="fr-FR" dirty="0" err="1" smtClean="0"/>
              <a:t>Solidarity</a:t>
            </a:r>
            <a:r>
              <a:rPr lang="fr-FR" dirty="0" smtClean="0"/>
              <a:t> </a:t>
            </a:r>
          </a:p>
          <a:p>
            <a:pPr algn="just">
              <a:buNone/>
            </a:pPr>
            <a:r>
              <a:rPr lang="fr-FR" dirty="0" smtClean="0"/>
              <a:t>( GDSPSN)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625" y="0"/>
          <a:ext cx="90487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9048925" imgH="5661361" progId="Word.Document.12">
                  <p:embed/>
                </p:oleObj>
              </mc:Choice>
              <mc:Fallback>
                <p:oleObj name="Document" r:id="rId4" imgW="9048925" imgH="5661361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" y="0"/>
                        <a:ext cx="90487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Effects</a:t>
            </a:r>
            <a:r>
              <a:rPr lang="fr-FR" dirty="0" smtClean="0">
                <a:solidFill>
                  <a:srgbClr val="FF0000"/>
                </a:solidFill>
              </a:rPr>
              <a:t> on per capita </a:t>
            </a:r>
            <a:r>
              <a:rPr lang="fr-FR" dirty="0" err="1" smtClean="0">
                <a:solidFill>
                  <a:srgbClr val="FF0000"/>
                </a:solidFill>
              </a:rPr>
              <a:t>consumption</a:t>
            </a:r>
            <a:r>
              <a:rPr lang="fr-FR" dirty="0" smtClean="0">
                <a:solidFill>
                  <a:srgbClr val="FF0000"/>
                </a:solidFill>
              </a:rPr>
              <a:t> and on national </a:t>
            </a:r>
            <a:r>
              <a:rPr lang="fr-FR" dirty="0" err="1" smtClean="0">
                <a:solidFill>
                  <a:srgbClr val="FF0000"/>
                </a:solidFill>
              </a:rPr>
              <a:t>poverty</a:t>
            </a:r>
            <a:r>
              <a:rPr lang="fr-FR" dirty="0" smtClean="0">
                <a:solidFill>
                  <a:srgbClr val="FF0000"/>
                </a:solidFill>
              </a:rPr>
              <a:t> rate</a:t>
            </a:r>
            <a:endParaRPr lang="fr-F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Effects</a:t>
            </a:r>
            <a:r>
              <a:rPr lang="fr-FR" dirty="0" smtClean="0">
                <a:solidFill>
                  <a:srgbClr val="FF0000"/>
                </a:solidFill>
              </a:rPr>
              <a:t> on social </a:t>
            </a:r>
            <a:r>
              <a:rPr lang="fr-FR" dirty="0" err="1" smtClean="0">
                <a:solidFill>
                  <a:srgbClr val="FF0000"/>
                </a:solidFill>
              </a:rPr>
              <a:t>indicators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effets réels: </a:t>
            </a:r>
          </a:p>
          <a:p>
            <a:pPr lvl="1">
              <a:buFontTx/>
              <a:buChar char="-"/>
            </a:pPr>
            <a:r>
              <a:rPr lang="fr-FR" dirty="0" smtClean="0"/>
              <a:t>For the </a:t>
            </a:r>
            <a:r>
              <a:rPr lang="fr-FR" dirty="0" err="1" smtClean="0"/>
              <a:t>treatment</a:t>
            </a:r>
            <a:r>
              <a:rPr lang="fr-FR" dirty="0" smtClean="0"/>
              <a:t> group 63.3 % of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aged</a:t>
            </a:r>
            <a:r>
              <a:rPr lang="fr-FR" dirty="0" smtClean="0"/>
              <a:t> 6 to 12 </a:t>
            </a:r>
            <a:r>
              <a:rPr lang="fr-FR" dirty="0" err="1" smtClean="0"/>
              <a:t>years</a:t>
            </a:r>
            <a:r>
              <a:rPr lang="fr-FR" dirty="0" smtClean="0"/>
              <a:t> are </a:t>
            </a:r>
            <a:r>
              <a:rPr lang="fr-FR" dirty="0" err="1" smtClean="0"/>
              <a:t>already</a:t>
            </a:r>
            <a:r>
              <a:rPr lang="fr-FR" dirty="0" smtClean="0"/>
              <a:t> in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compared</a:t>
            </a:r>
            <a:r>
              <a:rPr lang="fr-FR" dirty="0" smtClean="0"/>
              <a:t> to 65.3%  for control group; </a:t>
            </a:r>
          </a:p>
          <a:p>
            <a:pPr lvl="1">
              <a:buNone/>
            </a:pPr>
            <a:r>
              <a:rPr lang="fr-FR" dirty="0" smtClean="0"/>
              <a:t>    for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currently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, TG are 58.9%  </a:t>
            </a:r>
            <a:r>
              <a:rPr lang="fr-FR" dirty="0" err="1" smtClean="0"/>
              <a:t>against</a:t>
            </a:r>
            <a:r>
              <a:rPr lang="fr-FR" dirty="0" smtClean="0"/>
              <a:t> 63% for CG</a:t>
            </a:r>
          </a:p>
          <a:p>
            <a:pPr lvl="1"/>
            <a:r>
              <a:rPr lang="fr-FR" dirty="0" smtClean="0"/>
              <a:t>sur la scolarisation des enfants âgés entre 6 et 12 ans sont très minces;</a:t>
            </a:r>
          </a:p>
          <a:p>
            <a:pPr lvl="1"/>
            <a:r>
              <a:rPr lang="fr-FR" dirty="0" smtClean="0"/>
              <a:t>Sur la vaccination des enfants âgés de 12 à 59 mois, 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Conclusion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Unmesured</a:t>
            </a:r>
            <a:r>
              <a:rPr lang="fr-FR" dirty="0" smtClean="0"/>
              <a:t> psychosocial </a:t>
            </a:r>
            <a:r>
              <a:rPr lang="fr-FR" dirty="0" err="1" smtClean="0"/>
              <a:t>effects</a:t>
            </a:r>
            <a:r>
              <a:rPr lang="fr-FR" dirty="0" smtClean="0"/>
              <a:t>: addiction</a:t>
            </a:r>
          </a:p>
          <a:p>
            <a:r>
              <a:rPr lang="fr-FR" dirty="0" err="1" smtClean="0"/>
              <a:t>Rethinking</a:t>
            </a:r>
            <a:r>
              <a:rPr lang="fr-FR" dirty="0" smtClean="0"/>
              <a:t> </a:t>
            </a:r>
            <a:r>
              <a:rPr lang="fr-FR" dirty="0" err="1" smtClean="0"/>
              <a:t>conceptual</a:t>
            </a:r>
            <a:r>
              <a:rPr lang="fr-FR" dirty="0" smtClean="0"/>
              <a:t> architecture of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</a:t>
            </a:r>
            <a:r>
              <a:rPr lang="fr-FR" dirty="0" err="1" smtClean="0"/>
              <a:t>fellowships</a:t>
            </a:r>
            <a:endParaRPr lang="fr-FR" dirty="0" smtClean="0"/>
          </a:p>
          <a:p>
            <a:endParaRPr lang="fr-FR" dirty="0" smtClean="0"/>
          </a:p>
          <a:p>
            <a:pPr algn="r"/>
            <a:r>
              <a:rPr lang="fr-FR" dirty="0" smtClean="0">
                <a:solidFill>
                  <a:srgbClr val="FF0000"/>
                </a:solidFill>
              </a:rPr>
              <a:t>Merci pour votre aimable attention ‘’</a:t>
            </a:r>
            <a:r>
              <a:rPr lang="fr-FR" dirty="0" err="1" smtClean="0">
                <a:solidFill>
                  <a:srgbClr val="FF0000"/>
                </a:solidFill>
              </a:rPr>
              <a:t>Shukrane</a:t>
            </a:r>
            <a:r>
              <a:rPr lang="fr-FR" dirty="0" smtClean="0">
                <a:solidFill>
                  <a:srgbClr val="FF0000"/>
                </a:solidFill>
              </a:rPr>
              <a:t>’’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393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Thème Office</vt:lpstr>
      <vt:lpstr>Document</vt:lpstr>
      <vt:lpstr>SENEGAL’S NATIONAL FAMILY  SAFETY SCHOLARSHIPS PROGRAM: ANALYTICAL  AND ORGANISATIONAL RESOURCES AND EFFECTS ON POVERTY ALLEVIATION? </vt:lpstr>
      <vt:lpstr>PLAN</vt:lpstr>
      <vt:lpstr>Economic and Social Context of Senegal </vt:lpstr>
      <vt:lpstr>RMS : types of risks et responses</vt:lpstr>
      <vt:lpstr>Evaluation du SMR par la BM &amp; Naissance des BSF en 2013</vt:lpstr>
      <vt:lpstr>PowerPoint Presentation</vt:lpstr>
      <vt:lpstr>Effects on per capita consumption and on national poverty rate</vt:lpstr>
      <vt:lpstr>Effects on social indicators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SENEGAL’S NATIONAL FAMILY  SAFETY SCHOLARSHIPS PROGRAM: ANALYTICAL RESSOURCES AND ORGANISATIONAL RESOURCES AND EFFECTS ON POVERTY ALLEVIATION?</dc:title>
  <dc:creator>hp mini</dc:creator>
  <cp:lastModifiedBy>AP-RIC</cp:lastModifiedBy>
  <cp:revision>15</cp:revision>
  <dcterms:created xsi:type="dcterms:W3CDTF">2019-11-30T18:11:07Z</dcterms:created>
  <dcterms:modified xsi:type="dcterms:W3CDTF">2019-12-03T12:19:12Z</dcterms:modified>
</cp:coreProperties>
</file>